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136520" y="780033"/>
            <a:ext cx="4870958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22220" y="780033"/>
            <a:ext cx="409955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9597" y="2225421"/>
            <a:ext cx="8064804" cy="3317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47410" y="2996564"/>
            <a:ext cx="2247900" cy="71755"/>
          </a:xfrm>
          <a:custGeom>
            <a:avLst/>
            <a:gdLst/>
            <a:ahLst/>
            <a:cxnLst/>
            <a:rect l="l" t="t" r="r" b="b"/>
            <a:pathLst>
              <a:path w="2247900" h="71755">
                <a:moveTo>
                  <a:pt x="2247900" y="0"/>
                </a:moveTo>
                <a:lnTo>
                  <a:pt x="0" y="0"/>
                </a:lnTo>
                <a:lnTo>
                  <a:pt x="0" y="71627"/>
                </a:lnTo>
                <a:lnTo>
                  <a:pt x="2247900" y="71627"/>
                </a:lnTo>
                <a:lnTo>
                  <a:pt x="2247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504822" y="3819525"/>
            <a:ext cx="2743200" cy="71755"/>
          </a:xfrm>
          <a:custGeom>
            <a:avLst/>
            <a:gdLst/>
            <a:ahLst/>
            <a:cxnLst/>
            <a:rect l="l" t="t" r="r" b="b"/>
            <a:pathLst>
              <a:path w="2743200" h="71754">
                <a:moveTo>
                  <a:pt x="2743200" y="0"/>
                </a:moveTo>
                <a:lnTo>
                  <a:pt x="0" y="0"/>
                </a:lnTo>
                <a:lnTo>
                  <a:pt x="0" y="71627"/>
                </a:lnTo>
                <a:lnTo>
                  <a:pt x="2743200" y="71627"/>
                </a:lnTo>
                <a:lnTo>
                  <a:pt x="2743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59788" y="2225421"/>
            <a:ext cx="6350635" cy="249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How Does a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Leader  Produce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Unity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 Love?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914" y="2143125"/>
            <a:ext cx="703897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>
                <a:solidFill>
                  <a:srgbClr val="FFFFFF"/>
                </a:solidFill>
              </a:rPr>
              <a:t>“I </a:t>
            </a:r>
            <a:r>
              <a:rPr dirty="0" sz="5400" spc="-5">
                <a:solidFill>
                  <a:srgbClr val="FFFFFF"/>
                </a:solidFill>
              </a:rPr>
              <a:t>ask </a:t>
            </a:r>
            <a:r>
              <a:rPr dirty="0" sz="5400">
                <a:solidFill>
                  <a:srgbClr val="FFFFFF"/>
                </a:solidFill>
              </a:rPr>
              <a:t>on </a:t>
            </a:r>
            <a:r>
              <a:rPr dirty="0" sz="5400" spc="-5">
                <a:solidFill>
                  <a:srgbClr val="FFFFFF"/>
                </a:solidFill>
              </a:rPr>
              <a:t>their</a:t>
            </a:r>
            <a:r>
              <a:rPr dirty="0" sz="5400" spc="-90">
                <a:solidFill>
                  <a:srgbClr val="FFFFFF"/>
                </a:solidFill>
              </a:rPr>
              <a:t> </a:t>
            </a:r>
            <a:r>
              <a:rPr dirty="0" sz="5400">
                <a:solidFill>
                  <a:srgbClr val="FFFFFF"/>
                </a:solidFill>
              </a:rPr>
              <a:t>behalf;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577697" y="3048457"/>
            <a:ext cx="7915909" cy="3071495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750"/>
              </a:spcBef>
              <a:tabLst>
                <a:tab pos="5311775" algn="l"/>
              </a:tabLst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 do not ask on behalf</a:t>
            </a:r>
            <a:r>
              <a:rPr dirty="0" sz="5400" spc="-1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 the world, but of those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whom Thou hast given  Me; for</a:t>
            </a:r>
            <a:r>
              <a:rPr dirty="0" sz="5400" spc="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dirty="0" sz="5400" spc="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are	Thine.”</a:t>
            </a:r>
            <a:endParaRPr sz="5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32226" y="703833"/>
            <a:ext cx="2482215" cy="6965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>
                <a:solidFill>
                  <a:srgbClr val="FFFF00"/>
                </a:solidFill>
                <a:latin typeface="Arial"/>
                <a:cs typeface="Arial"/>
              </a:rPr>
              <a:t>John</a:t>
            </a:r>
            <a:r>
              <a:rPr dirty="0" sz="4400" spc="-8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4400">
                <a:solidFill>
                  <a:srgbClr val="FFFF00"/>
                </a:solidFill>
                <a:latin typeface="Arial"/>
                <a:cs typeface="Arial"/>
              </a:rPr>
              <a:t>17:9</a:t>
            </a:r>
            <a:endParaRPr sz="4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4514" y="2143125"/>
            <a:ext cx="7342505" cy="381254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 marL="12700" marR="5080" indent="-1270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And this I pray,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 your love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may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abound  still more and more in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real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knowledge</a:t>
            </a:r>
            <a:r>
              <a:rPr dirty="0" sz="54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540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discernment.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8508" y="780033"/>
            <a:ext cx="397002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Philippians</a:t>
            </a:r>
            <a:r>
              <a:rPr dirty="0" spc="-95"/>
              <a:t> </a:t>
            </a:r>
            <a:r>
              <a:rPr dirty="0"/>
              <a:t>1:9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5713" y="2226945"/>
            <a:ext cx="7657465" cy="3684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2540">
              <a:lnSpc>
                <a:spcPct val="100000"/>
              </a:lnSpc>
              <a:spcBef>
                <a:spcPts val="10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may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Lord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cause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to increase and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abound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love for one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another,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for all men,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just as we also do for</a:t>
            </a:r>
            <a:r>
              <a:rPr dirty="0" sz="48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you.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84985" y="780033"/>
            <a:ext cx="564832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 </a:t>
            </a:r>
            <a:r>
              <a:rPr dirty="0" spc="-5"/>
              <a:t>Thessalonians</a:t>
            </a:r>
            <a:r>
              <a:rPr dirty="0" spc="-40"/>
              <a:t> </a:t>
            </a:r>
            <a:r>
              <a:rPr dirty="0"/>
              <a:t>3:12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7509" y="2225421"/>
            <a:ext cx="7877175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905">
              <a:lnSpc>
                <a:spcPct val="100000"/>
              </a:lnSpc>
              <a:spcBef>
                <a:spcPts val="10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all prayer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 petition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pray at all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times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the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Spirit,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with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this in view,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Ephesians</a:t>
            </a:r>
            <a:r>
              <a:rPr dirty="0" spc="-75"/>
              <a:t> </a:t>
            </a:r>
            <a:r>
              <a:rPr dirty="0"/>
              <a:t>6:18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2802" y="2225421"/>
            <a:ext cx="7304405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alert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all  perseverance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 petition for all the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saints.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dirty="0"/>
              <a:t>Ephesians</a:t>
            </a:r>
            <a:r>
              <a:rPr dirty="0" spc="-75"/>
              <a:t> </a:t>
            </a:r>
            <a:r>
              <a:rPr dirty="0"/>
              <a:t>6:18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8197" y="2225421"/>
            <a:ext cx="7534909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this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reason also,  since the day we heard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it,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we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have not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ceased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pray for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you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2748" y="780033"/>
            <a:ext cx="47783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Colossians</a:t>
            </a:r>
            <a:r>
              <a:rPr dirty="0" spc="-80"/>
              <a:t> </a:t>
            </a:r>
            <a:r>
              <a:rPr dirty="0" spc="-5"/>
              <a:t>1:9-10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3897" y="2080638"/>
            <a:ext cx="7761605" cy="397700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794385" marR="785495" indent="-1270">
              <a:lnSpc>
                <a:spcPct val="120100"/>
              </a:lnSpc>
              <a:spcBef>
                <a:spcPts val="95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And to ask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that you  may be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filled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endParaRPr sz="4800">
              <a:latin typeface="Arial"/>
              <a:cs typeface="Arial"/>
            </a:endParaRPr>
          </a:p>
          <a:p>
            <a:pPr algn="ctr" marL="12700" marR="5080">
              <a:lnSpc>
                <a:spcPct val="100000"/>
              </a:lnSpc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knowledge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His will in all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spiritual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wisdom and  understanding,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2748" y="780033"/>
            <a:ext cx="47783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Colossians</a:t>
            </a:r>
            <a:r>
              <a:rPr dirty="0" spc="-80"/>
              <a:t> </a:t>
            </a:r>
            <a:r>
              <a:rPr dirty="0" spc="-5"/>
              <a:t>1:9-10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5609" y="2225421"/>
            <a:ext cx="7800340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So that you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dirty="0" sz="54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walk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 manner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worthy of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Lord, to please Him in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all respects,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2748" y="780033"/>
            <a:ext cx="47783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Colossians</a:t>
            </a:r>
            <a:r>
              <a:rPr dirty="0" spc="-80"/>
              <a:t> </a:t>
            </a:r>
            <a:r>
              <a:rPr dirty="0" spc="-5"/>
              <a:t>1:9-10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3114" y="2225421"/>
            <a:ext cx="6885305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Bearing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fruit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every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good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work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 increasing in the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knowledge of</a:t>
            </a:r>
            <a:r>
              <a:rPr dirty="0" sz="54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God.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82748" y="780033"/>
            <a:ext cx="47783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Colossians</a:t>
            </a:r>
            <a:r>
              <a:rPr dirty="0" spc="-80"/>
              <a:t> </a:t>
            </a:r>
            <a:r>
              <a:rPr dirty="0" spc="-5"/>
              <a:t>1:9-10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7697" y="2143125"/>
            <a:ext cx="7914640" cy="381254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 marL="12065" marR="5080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Epaphras,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dirty="0" sz="5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  your number, a  bondslave of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Jesus  Christ, sends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his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greetings,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31160" y="780033"/>
            <a:ext cx="428117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Colossians</a:t>
            </a:r>
            <a:r>
              <a:rPr dirty="0" spc="-95"/>
              <a:t> </a:t>
            </a:r>
            <a:r>
              <a:rPr dirty="0"/>
              <a:t>4:12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709" y="2225421"/>
            <a:ext cx="7724775" cy="249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“You </a:t>
            </a:r>
            <a:r>
              <a:rPr dirty="0" sz="5400" spc="-5" b="1" i="1">
                <a:solidFill>
                  <a:srgbClr val="FFFFFF"/>
                </a:solidFill>
                <a:latin typeface="Arial"/>
                <a:cs typeface="Arial"/>
              </a:rPr>
              <a:t>can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neither</a:t>
            </a:r>
            <a:r>
              <a:rPr dirty="0" sz="5400" spc="-95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 i="1">
                <a:solidFill>
                  <a:srgbClr val="FFFFFF"/>
                </a:solidFill>
                <a:latin typeface="Arial"/>
                <a:cs typeface="Arial"/>
              </a:rPr>
              <a:t>create 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5400" spc="-5" b="1" i="1">
                <a:solidFill>
                  <a:srgbClr val="FFFFFF"/>
                </a:solidFill>
                <a:latin typeface="Arial"/>
                <a:cs typeface="Arial"/>
              </a:rPr>
              <a:t>movement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of God’s  Spirit nor control</a:t>
            </a:r>
            <a:r>
              <a:rPr dirty="0" sz="5400" spc="-40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it.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9573" y="400253"/>
            <a:ext cx="378396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40"/>
              <a:t>Wayne</a:t>
            </a:r>
            <a:r>
              <a:rPr dirty="0" sz="4000" spc="-65"/>
              <a:t> </a:t>
            </a:r>
            <a:r>
              <a:rPr dirty="0" sz="4000" spc="-5"/>
              <a:t>Schmidt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2071497" y="1228090"/>
            <a:ext cx="500126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heavy" sz="2800" spc="-5" b="1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Leading When God is</a:t>
            </a:r>
            <a:r>
              <a:rPr dirty="0" u="heavy" sz="2800" spc="-15" b="1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800" spc="-5" b="1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Moving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5421" y="2226945"/>
            <a:ext cx="7764780" cy="3684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3175">
              <a:lnSpc>
                <a:spcPct val="100000"/>
              </a:lnSpc>
              <a:spcBef>
                <a:spcPts val="10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Always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laboring earnestly  for you in his prayers, that  you may stand perfect and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fully assured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all 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will  of</a:t>
            </a:r>
            <a:r>
              <a:rPr dirty="0" sz="480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God.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31160" y="780033"/>
            <a:ext cx="428117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Colossians</a:t>
            </a:r>
            <a:r>
              <a:rPr dirty="0" spc="-95"/>
              <a:t> </a:t>
            </a:r>
            <a:r>
              <a:rPr dirty="0"/>
              <a:t>4:12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0714" y="2682697"/>
            <a:ext cx="7189470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84480">
              <a:lnSpc>
                <a:spcPct val="100000"/>
              </a:lnSpc>
              <a:spcBef>
                <a:spcPts val="10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Now we pray to God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that you do no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wrong.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2 Corinthians</a:t>
            </a:r>
            <a:r>
              <a:rPr dirty="0" spc="-80"/>
              <a:t> </a:t>
            </a:r>
            <a:r>
              <a:rPr dirty="0" spc="-5"/>
              <a:t>13:7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473" y="1998345"/>
            <a:ext cx="7686675" cy="44157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1905">
              <a:lnSpc>
                <a:spcPct val="100000"/>
              </a:lnSpc>
              <a:spcBef>
                <a:spcPts val="10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Now may 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God who  gives perseverance and  encouragement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grant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  to be of the same mind  with one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another  according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Christ</a:t>
            </a:r>
            <a:r>
              <a:rPr dirty="0" sz="48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Jesus.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0161" y="780033"/>
            <a:ext cx="3503929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Romans</a:t>
            </a:r>
            <a:r>
              <a:rPr dirty="0" spc="-100"/>
              <a:t> </a:t>
            </a:r>
            <a:r>
              <a:rPr dirty="0"/>
              <a:t>15:5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94610" y="2996564"/>
            <a:ext cx="1981200" cy="71755"/>
          </a:xfrm>
          <a:custGeom>
            <a:avLst/>
            <a:gdLst/>
            <a:ahLst/>
            <a:cxnLst/>
            <a:rect l="l" t="t" r="r" b="b"/>
            <a:pathLst>
              <a:path w="1981200" h="71755">
                <a:moveTo>
                  <a:pt x="1981200" y="0"/>
                </a:moveTo>
                <a:lnTo>
                  <a:pt x="0" y="0"/>
                </a:lnTo>
                <a:lnTo>
                  <a:pt x="0" y="71627"/>
                </a:lnTo>
                <a:lnTo>
                  <a:pt x="1981200" y="71627"/>
                </a:lnTo>
                <a:lnTo>
                  <a:pt x="19812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1214" y="2225421"/>
            <a:ext cx="6807834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3294" algn="l"/>
              </a:tabLst>
            </a:pPr>
            <a:r>
              <a:rPr dirty="0" sz="5400" spc="-5">
                <a:solidFill>
                  <a:srgbClr val="FFFFFF"/>
                </a:solidFill>
              </a:rPr>
              <a:t>6.	</a:t>
            </a:r>
            <a:r>
              <a:rPr dirty="0" sz="5400" spc="-5"/>
              <a:t>Teach </a:t>
            </a:r>
            <a:r>
              <a:rPr dirty="0" sz="5400">
                <a:solidFill>
                  <a:srgbClr val="FFFFFF"/>
                </a:solidFill>
              </a:rPr>
              <a:t>and</a:t>
            </a:r>
            <a:r>
              <a:rPr dirty="0" sz="5400" spc="-50">
                <a:solidFill>
                  <a:srgbClr val="FFFFFF"/>
                </a:solidFill>
              </a:rPr>
              <a:t> </a:t>
            </a:r>
            <a:r>
              <a:rPr dirty="0" sz="5400" spc="-5"/>
              <a:t>preach</a:t>
            </a:r>
            <a:endParaRPr sz="5400"/>
          </a:p>
        </p:txBody>
      </p:sp>
      <p:sp>
        <p:nvSpPr>
          <p:cNvPr id="4" name="object 4"/>
          <p:cNvSpPr/>
          <p:nvPr/>
        </p:nvSpPr>
        <p:spPr>
          <a:xfrm>
            <a:off x="5676010" y="2996564"/>
            <a:ext cx="2247900" cy="71755"/>
          </a:xfrm>
          <a:custGeom>
            <a:avLst/>
            <a:gdLst/>
            <a:ahLst/>
            <a:cxnLst/>
            <a:rect l="l" t="t" r="r" b="b"/>
            <a:pathLst>
              <a:path w="2247900" h="71755">
                <a:moveTo>
                  <a:pt x="2247900" y="0"/>
                </a:moveTo>
                <a:lnTo>
                  <a:pt x="0" y="0"/>
                </a:lnTo>
                <a:lnTo>
                  <a:pt x="0" y="71627"/>
                </a:lnTo>
                <a:lnTo>
                  <a:pt x="2247900" y="71627"/>
                </a:lnTo>
                <a:lnTo>
                  <a:pt x="2247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187602" y="3048761"/>
            <a:ext cx="6694170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0" marR="5080" indent="-2400935">
              <a:lnSpc>
                <a:spcPct val="10000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about love and unity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often.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5609" y="2143125"/>
            <a:ext cx="7802245" cy="381254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 marL="12700" marR="5080" indent="-3175">
              <a:lnSpc>
                <a:spcPct val="90000"/>
              </a:lnSpc>
              <a:spcBef>
                <a:spcPts val="745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But 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goal of our  instruction is love from  a pure heart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5400" spc="-6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good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conscience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sincere</a:t>
            </a:r>
            <a:r>
              <a:rPr dirty="0" sz="54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faith.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25673" y="703833"/>
            <a:ext cx="3618229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 </a:t>
            </a:r>
            <a:r>
              <a:rPr dirty="0" spc="-15"/>
              <a:t>Timothy</a:t>
            </a:r>
            <a:r>
              <a:rPr dirty="0" spc="-80"/>
              <a:t> </a:t>
            </a:r>
            <a:r>
              <a:rPr dirty="0"/>
              <a:t>1:5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3125" y="2226945"/>
            <a:ext cx="7925434" cy="3684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Now I exhort you, brethren, 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by the name of our Lord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Jesus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Christ, that you all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agree,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there be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no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divisions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among</a:t>
            </a:r>
            <a:r>
              <a:rPr dirty="0" sz="480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you,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98929" y="703833"/>
            <a:ext cx="487045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 Corinthians</a:t>
            </a:r>
            <a:r>
              <a:rPr dirty="0" spc="-80"/>
              <a:t> </a:t>
            </a:r>
            <a:r>
              <a:rPr dirty="0" spc="-5"/>
              <a:t>1:10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6914" y="2225421"/>
            <a:ext cx="7038340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3810">
              <a:lnSpc>
                <a:spcPct val="10000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But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 made  complete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same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mind and in the</a:t>
            </a:r>
            <a:r>
              <a:rPr dirty="0" sz="5400" spc="-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same  judgment.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98929" y="703833"/>
            <a:ext cx="487045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1 Corinthians</a:t>
            </a:r>
            <a:r>
              <a:rPr dirty="0" spc="-80"/>
              <a:t> </a:t>
            </a:r>
            <a:r>
              <a:rPr dirty="0" spc="-5"/>
              <a:t>1:10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3605" y="2226945"/>
            <a:ext cx="7863205" cy="3684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I,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therefore, the prisoner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 the Lord, entreat you to  walk in a manner worthy</a:t>
            </a:r>
            <a:r>
              <a:rPr dirty="0" sz="48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800" b="1">
                <a:solidFill>
                  <a:srgbClr val="FFFFFF"/>
                </a:solidFill>
                <a:latin typeface="Arial"/>
                <a:cs typeface="Arial"/>
              </a:rPr>
              <a:t>calling with which you  have been</a:t>
            </a:r>
            <a:r>
              <a:rPr dirty="0" sz="4800" spc="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800" spc="-5" b="1">
                <a:solidFill>
                  <a:srgbClr val="FFFFFF"/>
                </a:solidFill>
                <a:latin typeface="Arial"/>
                <a:cs typeface="Arial"/>
              </a:rPr>
              <a:t>called,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93060" y="703833"/>
            <a:ext cx="42830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Ephesians</a:t>
            </a:r>
            <a:r>
              <a:rPr dirty="0" spc="-60"/>
              <a:t> </a:t>
            </a:r>
            <a:r>
              <a:rPr dirty="0" spc="-5"/>
              <a:t>4:1-3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7602" y="2143125"/>
            <a:ext cx="6694170" cy="3812540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74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humility</a:t>
            </a:r>
            <a:r>
              <a:rPr dirty="0" sz="5400" spc="-8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and  gentleness, with  patience, showing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forbearance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to one  another in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love,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93060" y="703833"/>
            <a:ext cx="42830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Ephesians</a:t>
            </a:r>
            <a:r>
              <a:rPr dirty="0" spc="-60"/>
              <a:t> </a:t>
            </a:r>
            <a:r>
              <a:rPr dirty="0" spc="-5"/>
              <a:t>4:1-3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9597" y="2225421"/>
            <a:ext cx="7991475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2540">
              <a:lnSpc>
                <a:spcPct val="100000"/>
              </a:lnSpc>
              <a:spcBef>
                <a:spcPts val="100"/>
              </a:spcBef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Being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diligent to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preserve the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unity of</a:t>
            </a:r>
            <a:r>
              <a:rPr dirty="0" sz="54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Spirit </a:t>
            </a:r>
            <a:r>
              <a:rPr dirty="0" sz="5400" spc="-1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the bond of 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peace.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93060" y="703833"/>
            <a:ext cx="4283075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Ephesians</a:t>
            </a:r>
            <a:r>
              <a:rPr dirty="0" spc="-60"/>
              <a:t> </a:t>
            </a:r>
            <a:r>
              <a:rPr dirty="0" spc="-5"/>
              <a:t>4:1-3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0097" y="2225421"/>
            <a:ext cx="7608570" cy="249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“But </a:t>
            </a:r>
            <a:r>
              <a:rPr dirty="0" sz="5400" spc="-5" b="1" i="1">
                <a:solidFill>
                  <a:srgbClr val="FFFFFF"/>
                </a:solidFill>
                <a:latin typeface="Arial"/>
                <a:cs typeface="Arial"/>
              </a:rPr>
              <a:t>you can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build </a:t>
            </a:r>
            <a:r>
              <a:rPr dirty="0" sz="5400" spc="-5" b="1" i="1">
                <a:solidFill>
                  <a:srgbClr val="FFFFFF"/>
                </a:solidFill>
                <a:latin typeface="Arial"/>
                <a:cs typeface="Arial"/>
              </a:rPr>
              <a:t>an  </a:t>
            </a:r>
            <a:r>
              <a:rPr dirty="0" sz="5400" spc="-5" b="1" i="1">
                <a:solidFill>
                  <a:srgbClr val="FFFFFF"/>
                </a:solidFill>
                <a:latin typeface="Arial"/>
                <a:cs typeface="Arial"/>
              </a:rPr>
              <a:t>atmosphere conducive 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to spiritual</a:t>
            </a:r>
            <a:r>
              <a:rPr dirty="0" sz="5400" spc="-100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momentum,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41473" y="476453"/>
            <a:ext cx="378396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40"/>
              <a:t>Wayne</a:t>
            </a:r>
            <a:r>
              <a:rPr dirty="0" sz="4000" spc="-65"/>
              <a:t> </a:t>
            </a:r>
            <a:r>
              <a:rPr dirty="0" sz="4000" spc="-5"/>
              <a:t>Schmidt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2033397" y="1304290"/>
            <a:ext cx="500126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heavy" sz="2800" spc="-5" b="1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Leading When God is</a:t>
            </a:r>
            <a:r>
              <a:rPr dirty="0" u="heavy" sz="2800" spc="-15" b="1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800" spc="-5" b="1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Moving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9409" y="2225421"/>
            <a:ext cx="7955915" cy="249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4445">
              <a:lnSpc>
                <a:spcPct val="100000"/>
              </a:lnSpc>
              <a:spcBef>
                <a:spcPts val="100"/>
              </a:spcBef>
            </a:pP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“thereby </a:t>
            </a:r>
            <a:r>
              <a:rPr dirty="0" sz="5400" spc="-5" b="1" i="1">
                <a:solidFill>
                  <a:srgbClr val="FFFFFF"/>
                </a:solidFill>
                <a:latin typeface="Arial"/>
                <a:cs typeface="Arial"/>
              </a:rPr>
              <a:t>serving as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a 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human </a:t>
            </a:r>
            <a:r>
              <a:rPr dirty="0" sz="5400" spc="-5" b="1" i="1">
                <a:solidFill>
                  <a:srgbClr val="FFFFFF"/>
                </a:solidFill>
                <a:latin typeface="Arial"/>
                <a:cs typeface="Arial"/>
              </a:rPr>
              <a:t>catalyst for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what  God has </a:t>
            </a:r>
            <a:r>
              <a:rPr dirty="0" sz="5400" spc="-5" b="1" i="1">
                <a:solidFill>
                  <a:srgbClr val="FFFFFF"/>
                </a:solidFill>
                <a:latin typeface="Arial"/>
                <a:cs typeface="Arial"/>
              </a:rPr>
              <a:t>decided to</a:t>
            </a:r>
            <a:r>
              <a:rPr dirty="0" sz="5400" spc="-50" b="1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 i="1">
                <a:solidFill>
                  <a:srgbClr val="FFFFFF"/>
                </a:solidFill>
                <a:latin typeface="Arial"/>
                <a:cs typeface="Arial"/>
              </a:rPr>
              <a:t>do.”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9573" y="476453"/>
            <a:ext cx="378396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40"/>
              <a:t>Wayne</a:t>
            </a:r>
            <a:r>
              <a:rPr dirty="0" sz="4000" spc="-65"/>
              <a:t> </a:t>
            </a:r>
            <a:r>
              <a:rPr dirty="0" sz="4000" spc="-5"/>
              <a:t>Schmidt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2071497" y="1304290"/>
            <a:ext cx="500126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heavy" sz="2800" spc="-5" b="1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Leading When God is</a:t>
            </a:r>
            <a:r>
              <a:rPr dirty="0" u="heavy" sz="2800" spc="-15" b="1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2800" spc="-5" b="1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Moving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99311" y="3758565"/>
            <a:ext cx="1676400" cy="71755"/>
          </a:xfrm>
          <a:custGeom>
            <a:avLst/>
            <a:gdLst/>
            <a:ahLst/>
            <a:cxnLst/>
            <a:rect l="l" t="t" r="r" b="b"/>
            <a:pathLst>
              <a:path w="1676400" h="71754">
                <a:moveTo>
                  <a:pt x="1676400" y="0"/>
                </a:moveTo>
                <a:lnTo>
                  <a:pt x="0" y="0"/>
                </a:lnTo>
                <a:lnTo>
                  <a:pt x="0" y="71627"/>
                </a:lnTo>
                <a:lnTo>
                  <a:pt x="1676400" y="71627"/>
                </a:lnTo>
                <a:lnTo>
                  <a:pt x="16764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5609" y="2987801"/>
            <a:ext cx="779907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3294" algn="l"/>
              </a:tabLst>
            </a:pPr>
            <a:r>
              <a:rPr dirty="0" sz="5400" spc="-5">
                <a:solidFill>
                  <a:srgbClr val="FFFFFF"/>
                </a:solidFill>
              </a:rPr>
              <a:t>1.	</a:t>
            </a:r>
            <a:r>
              <a:rPr dirty="0" sz="5400"/>
              <a:t>Want </a:t>
            </a:r>
            <a:r>
              <a:rPr dirty="0" sz="5400">
                <a:solidFill>
                  <a:srgbClr val="FFFFFF"/>
                </a:solidFill>
              </a:rPr>
              <a:t>it</a:t>
            </a:r>
            <a:r>
              <a:rPr dirty="0" sz="5400" spc="-35">
                <a:solidFill>
                  <a:srgbClr val="FFFFFF"/>
                </a:solidFill>
              </a:rPr>
              <a:t> </a:t>
            </a:r>
            <a:r>
              <a:rPr dirty="0" sz="5400" spc="-5">
                <a:solidFill>
                  <a:srgbClr val="FFFFFF"/>
                </a:solidFill>
              </a:rPr>
              <a:t>passionately.</a:t>
            </a:r>
            <a:endParaRPr sz="5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37410" y="3301365"/>
            <a:ext cx="2400300" cy="71755"/>
          </a:xfrm>
          <a:custGeom>
            <a:avLst/>
            <a:gdLst/>
            <a:ahLst/>
            <a:cxnLst/>
            <a:rect l="l" t="t" r="r" b="b"/>
            <a:pathLst>
              <a:path w="2400300" h="71754">
                <a:moveTo>
                  <a:pt x="2400300" y="0"/>
                </a:moveTo>
                <a:lnTo>
                  <a:pt x="0" y="0"/>
                </a:lnTo>
                <a:lnTo>
                  <a:pt x="0" y="71627"/>
                </a:lnTo>
                <a:lnTo>
                  <a:pt x="2400300" y="71627"/>
                </a:lnTo>
                <a:lnTo>
                  <a:pt x="2400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3709" y="2530297"/>
            <a:ext cx="7723505" cy="84899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3294" algn="l"/>
              </a:tabLst>
            </a:pPr>
            <a:r>
              <a:rPr dirty="0" sz="5400">
                <a:solidFill>
                  <a:srgbClr val="FFFFFF"/>
                </a:solidFill>
              </a:rPr>
              <a:t>2.	</a:t>
            </a:r>
            <a:r>
              <a:rPr dirty="0" sz="5400"/>
              <a:t>Believe </a:t>
            </a:r>
            <a:r>
              <a:rPr dirty="0" sz="5400">
                <a:solidFill>
                  <a:srgbClr val="FFFFFF"/>
                </a:solidFill>
              </a:rPr>
              <a:t>it is</a:t>
            </a:r>
            <a:r>
              <a:rPr dirty="0" sz="5400" spc="-110">
                <a:solidFill>
                  <a:srgbClr val="FFFFFF"/>
                </a:solidFill>
              </a:rPr>
              <a:t> </a:t>
            </a:r>
            <a:r>
              <a:rPr dirty="0" sz="5400"/>
              <a:t>possible</a:t>
            </a:r>
            <a:endParaRPr sz="5400"/>
          </a:p>
        </p:txBody>
      </p:sp>
      <p:sp>
        <p:nvSpPr>
          <p:cNvPr id="4" name="object 4"/>
          <p:cNvSpPr/>
          <p:nvPr/>
        </p:nvSpPr>
        <p:spPr>
          <a:xfrm>
            <a:off x="5599810" y="3301365"/>
            <a:ext cx="2781300" cy="71755"/>
          </a:xfrm>
          <a:custGeom>
            <a:avLst/>
            <a:gdLst/>
            <a:ahLst/>
            <a:cxnLst/>
            <a:rect l="l" t="t" r="r" b="b"/>
            <a:pathLst>
              <a:path w="2781300" h="71754">
                <a:moveTo>
                  <a:pt x="2781300" y="0"/>
                </a:moveTo>
                <a:lnTo>
                  <a:pt x="0" y="0"/>
                </a:lnTo>
                <a:lnTo>
                  <a:pt x="0" y="71627"/>
                </a:lnTo>
                <a:lnTo>
                  <a:pt x="2781300" y="71627"/>
                </a:lnTo>
                <a:lnTo>
                  <a:pt x="2781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856610" y="4124325"/>
            <a:ext cx="1485900" cy="71755"/>
          </a:xfrm>
          <a:custGeom>
            <a:avLst/>
            <a:gdLst/>
            <a:ahLst/>
            <a:cxnLst/>
            <a:rect l="l" t="t" r="r" b="b"/>
            <a:pathLst>
              <a:path w="1485900" h="71754">
                <a:moveTo>
                  <a:pt x="1485900" y="0"/>
                </a:moveTo>
                <a:lnTo>
                  <a:pt x="0" y="0"/>
                </a:lnTo>
                <a:lnTo>
                  <a:pt x="0" y="71627"/>
                </a:lnTo>
                <a:lnTo>
                  <a:pt x="1485900" y="71627"/>
                </a:lnTo>
                <a:lnTo>
                  <a:pt x="1485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045589" y="3353561"/>
            <a:ext cx="4977765" cy="848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your</a:t>
            </a:r>
            <a:r>
              <a:rPr dirty="0" sz="5400" spc="-65" b="1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church.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2235" y="4352925"/>
            <a:ext cx="1485900" cy="71755"/>
          </a:xfrm>
          <a:custGeom>
            <a:avLst/>
            <a:gdLst/>
            <a:ahLst/>
            <a:cxnLst/>
            <a:rect l="l" t="t" r="r" b="b"/>
            <a:pathLst>
              <a:path w="1485900" h="71754">
                <a:moveTo>
                  <a:pt x="1485900" y="0"/>
                </a:moveTo>
                <a:lnTo>
                  <a:pt x="0" y="0"/>
                </a:lnTo>
                <a:lnTo>
                  <a:pt x="0" y="71627"/>
                </a:lnTo>
                <a:lnTo>
                  <a:pt x="1485900" y="71627"/>
                </a:lnTo>
                <a:lnTo>
                  <a:pt x="1485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047110" y="4352925"/>
            <a:ext cx="4457700" cy="71755"/>
          </a:xfrm>
          <a:custGeom>
            <a:avLst/>
            <a:gdLst/>
            <a:ahLst/>
            <a:cxnLst/>
            <a:rect l="l" t="t" r="r" b="b"/>
            <a:pathLst>
              <a:path w="4457700" h="71754">
                <a:moveTo>
                  <a:pt x="4457700" y="0"/>
                </a:moveTo>
                <a:lnTo>
                  <a:pt x="0" y="0"/>
                </a:lnTo>
                <a:lnTo>
                  <a:pt x="0" y="71627"/>
                </a:lnTo>
                <a:lnTo>
                  <a:pt x="4457700" y="71627"/>
                </a:lnTo>
                <a:lnTo>
                  <a:pt x="44577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82802" y="2758897"/>
            <a:ext cx="7305675" cy="16719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89584" marR="5080" indent="-477520">
              <a:lnSpc>
                <a:spcPct val="100000"/>
              </a:lnSpc>
              <a:spcBef>
                <a:spcPts val="100"/>
              </a:spcBef>
              <a:tabLst>
                <a:tab pos="963930" algn="l"/>
              </a:tabLst>
            </a:pPr>
            <a:r>
              <a:rPr dirty="0" sz="5400">
                <a:solidFill>
                  <a:srgbClr val="FFFFFF"/>
                </a:solidFill>
              </a:rPr>
              <a:t>3.	Accept that unity</a:t>
            </a:r>
            <a:r>
              <a:rPr dirty="0" sz="5400" spc="-90">
                <a:solidFill>
                  <a:srgbClr val="FFFFFF"/>
                </a:solidFill>
              </a:rPr>
              <a:t> </a:t>
            </a:r>
            <a:r>
              <a:rPr dirty="0" sz="5400">
                <a:solidFill>
                  <a:srgbClr val="FFFFFF"/>
                </a:solidFill>
              </a:rPr>
              <a:t>is </a:t>
            </a:r>
            <a:r>
              <a:rPr dirty="0" sz="5400"/>
              <a:t> </a:t>
            </a:r>
            <a:r>
              <a:rPr dirty="0" sz="5400" spc="-5"/>
              <a:t>your</a:t>
            </a:r>
            <a:r>
              <a:rPr dirty="0" sz="5400" spc="-15"/>
              <a:t> </a:t>
            </a:r>
            <a:r>
              <a:rPr dirty="0" sz="5400" spc="-5"/>
              <a:t>responsibility</a:t>
            </a:r>
            <a:r>
              <a:rPr dirty="0" sz="5400" spc="-5">
                <a:solidFill>
                  <a:srgbClr val="FFFFFF"/>
                </a:solidFill>
              </a:rPr>
              <a:t>.</a:t>
            </a:r>
            <a:endParaRPr sz="5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80910" y="2996564"/>
            <a:ext cx="1638300" cy="71755"/>
          </a:xfrm>
          <a:custGeom>
            <a:avLst/>
            <a:gdLst/>
            <a:ahLst/>
            <a:cxnLst/>
            <a:rect l="l" t="t" r="r" b="b"/>
            <a:pathLst>
              <a:path w="1638300" h="71755">
                <a:moveTo>
                  <a:pt x="1638300" y="0"/>
                </a:moveTo>
                <a:lnTo>
                  <a:pt x="0" y="0"/>
                </a:lnTo>
                <a:lnTo>
                  <a:pt x="0" y="71627"/>
                </a:lnTo>
                <a:lnTo>
                  <a:pt x="1638300" y="71627"/>
                </a:lnTo>
                <a:lnTo>
                  <a:pt x="16383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942210" y="3819525"/>
            <a:ext cx="2628900" cy="71755"/>
          </a:xfrm>
          <a:custGeom>
            <a:avLst/>
            <a:gdLst/>
            <a:ahLst/>
            <a:cxnLst/>
            <a:rect l="l" t="t" r="r" b="b"/>
            <a:pathLst>
              <a:path w="2628900" h="71754">
                <a:moveTo>
                  <a:pt x="2628900" y="0"/>
                </a:moveTo>
                <a:lnTo>
                  <a:pt x="0" y="0"/>
                </a:lnTo>
                <a:lnTo>
                  <a:pt x="0" y="71627"/>
                </a:lnTo>
                <a:lnTo>
                  <a:pt x="2628900" y="71627"/>
                </a:lnTo>
                <a:lnTo>
                  <a:pt x="2628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123310" y="4642484"/>
            <a:ext cx="2628900" cy="71755"/>
          </a:xfrm>
          <a:custGeom>
            <a:avLst/>
            <a:gdLst/>
            <a:ahLst/>
            <a:cxnLst/>
            <a:rect l="l" t="t" r="r" b="b"/>
            <a:pathLst>
              <a:path w="2628900" h="71754">
                <a:moveTo>
                  <a:pt x="2628900" y="0"/>
                </a:moveTo>
                <a:lnTo>
                  <a:pt x="0" y="0"/>
                </a:lnTo>
                <a:lnTo>
                  <a:pt x="0" y="71627"/>
                </a:lnTo>
                <a:lnTo>
                  <a:pt x="2628900" y="71627"/>
                </a:lnTo>
                <a:lnTo>
                  <a:pt x="2628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35609" y="2225421"/>
            <a:ext cx="7797800" cy="249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5080" indent="-457834">
              <a:lnSpc>
                <a:spcPct val="100000"/>
              </a:lnSpc>
              <a:spcBef>
                <a:spcPts val="100"/>
              </a:spcBef>
              <a:tabLst>
                <a:tab pos="965200" algn="l"/>
              </a:tabLst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4.	Don’t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get in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habit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 of </a:t>
            </a:r>
            <a:r>
              <a:rPr dirty="0" sz="5400" b="1">
                <a:solidFill>
                  <a:srgbClr val="FFFF00"/>
                </a:solidFill>
                <a:latin typeface="Arial"/>
                <a:cs typeface="Arial"/>
              </a:rPr>
              <a:t>blaming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others</a:t>
            </a:r>
            <a:r>
              <a:rPr dirty="0" sz="54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</a:t>
            </a:r>
            <a:endParaRPr sz="5400">
              <a:latin typeface="Arial"/>
              <a:cs typeface="Arial"/>
            </a:endParaRPr>
          </a:p>
          <a:p>
            <a:pPr marL="2487930">
              <a:lnSpc>
                <a:spcPct val="100000"/>
              </a:lnSpc>
              <a:spcBef>
                <a:spcPts val="5"/>
              </a:spcBef>
            </a:pP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disunity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28010" y="2996564"/>
            <a:ext cx="1485900" cy="71755"/>
          </a:xfrm>
          <a:custGeom>
            <a:avLst/>
            <a:gdLst/>
            <a:ahLst/>
            <a:cxnLst/>
            <a:rect l="l" t="t" r="r" b="b"/>
            <a:pathLst>
              <a:path w="1485900" h="71755">
                <a:moveTo>
                  <a:pt x="1485900" y="0"/>
                </a:moveTo>
                <a:lnTo>
                  <a:pt x="0" y="0"/>
                </a:lnTo>
                <a:lnTo>
                  <a:pt x="0" y="71627"/>
                </a:lnTo>
                <a:lnTo>
                  <a:pt x="1485900" y="71627"/>
                </a:lnTo>
                <a:lnTo>
                  <a:pt x="14859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257935" y="3819525"/>
            <a:ext cx="2209800" cy="71755"/>
          </a:xfrm>
          <a:custGeom>
            <a:avLst/>
            <a:gdLst/>
            <a:ahLst/>
            <a:cxnLst/>
            <a:rect l="l" t="t" r="r" b="b"/>
            <a:pathLst>
              <a:path w="2209800" h="71754">
                <a:moveTo>
                  <a:pt x="2209800" y="0"/>
                </a:moveTo>
                <a:lnTo>
                  <a:pt x="0" y="0"/>
                </a:lnTo>
                <a:lnTo>
                  <a:pt x="0" y="71627"/>
                </a:lnTo>
                <a:lnTo>
                  <a:pt x="2209800" y="71627"/>
                </a:lnTo>
                <a:lnTo>
                  <a:pt x="2209800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68197" y="2225421"/>
            <a:ext cx="7533005" cy="249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9584" marR="481965" indent="418465">
              <a:lnSpc>
                <a:spcPct val="100000"/>
              </a:lnSpc>
              <a:spcBef>
                <a:spcPts val="100"/>
              </a:spcBef>
              <a:tabLst>
                <a:tab pos="1859914" algn="l"/>
              </a:tabLst>
            </a:pP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5.	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Pray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for all the </a:t>
            </a:r>
            <a:r>
              <a:rPr dirty="0" sz="5400" spc="-5" b="1">
                <a:solidFill>
                  <a:srgbClr val="FFFF00"/>
                </a:solidFill>
                <a:latin typeface="Arial"/>
                <a:cs typeface="Arial"/>
              </a:rPr>
              <a:t> people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dirty="0" sz="540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spc="-5" b="1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endParaRPr sz="5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responsibility</a:t>
            </a:r>
            <a:r>
              <a:rPr dirty="0" sz="54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400" b="1">
                <a:solidFill>
                  <a:srgbClr val="FFFFFF"/>
                </a:solidFill>
                <a:latin typeface="Arial"/>
                <a:cs typeface="Arial"/>
              </a:rPr>
              <a:t>faithfully</a:t>
            </a:r>
            <a:endParaRPr sz="5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Authorized User</dc:creator>
  <dc:title>A GREAT COMMANDMENT CHURCH</dc:title>
  <dcterms:created xsi:type="dcterms:W3CDTF">2021-07-15T09:25:12Z</dcterms:created>
  <dcterms:modified xsi:type="dcterms:W3CDTF">2021-07-15T09:25:12Z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2021-07-15T00:00:00Z</vt:filetime>
  </property>
</Properties>
</file>